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73" r:id="rId2"/>
    <p:sldId id="276" r:id="rId3"/>
    <p:sldId id="257" r:id="rId4"/>
    <p:sldId id="274" r:id="rId5"/>
    <p:sldId id="277" r:id="rId6"/>
    <p:sldId id="278" r:id="rId7"/>
    <p:sldId id="275" r:id="rId8"/>
    <p:sldId id="279" r:id="rId9"/>
    <p:sldId id="281" r:id="rId10"/>
    <p:sldId id="28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Aileron Regular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B1"/>
    <a:srgbClr val="E7B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42" autoAdjust="0"/>
  </p:normalViewPr>
  <p:slideViewPr>
    <p:cSldViewPr>
      <p:cViewPr>
        <p:scale>
          <a:sx n="50" d="100"/>
          <a:sy n="50" d="100"/>
        </p:scale>
        <p:origin x="-51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6BC91-C4B2-4FF5-8E0D-BBDB28BA687E}" type="datetimeFigureOut">
              <a:rPr lang="lt-LT" smtClean="0"/>
              <a:t>2020-06-09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6DDFB-D3FD-486B-8A0C-0E0C2A37871E}" type="slidenum">
              <a:rPr lang="lt-LT" smtClean="0"/>
              <a:t>‹#›</a:t>
            </a:fld>
            <a:endParaRPr lang="lt-LT"/>
          </a:p>
        </p:txBody>
      </p:sp>
    </p:spTree>
    <p:extLst>
      <p:ext uri="{BB962C8B-B14F-4D97-AF65-F5344CB8AC3E}">
        <p14:creationId xmlns:p14="http://schemas.microsoft.com/office/powerpoint/2010/main" val="310796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3</a:t>
            </a:fld>
            <a:endParaRPr lang="lt-LT"/>
          </a:p>
        </p:txBody>
      </p:sp>
    </p:spTree>
    <p:extLst>
      <p:ext uri="{BB962C8B-B14F-4D97-AF65-F5344CB8AC3E}">
        <p14:creationId xmlns:p14="http://schemas.microsoft.com/office/powerpoint/2010/main" val="53788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4</a:t>
            </a:fld>
            <a:endParaRPr lang="lt-LT"/>
          </a:p>
        </p:txBody>
      </p:sp>
    </p:spTree>
    <p:extLst>
      <p:ext uri="{BB962C8B-B14F-4D97-AF65-F5344CB8AC3E}">
        <p14:creationId xmlns:p14="http://schemas.microsoft.com/office/powerpoint/2010/main" val="276573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5</a:t>
            </a:fld>
            <a:endParaRPr lang="lt-LT"/>
          </a:p>
        </p:txBody>
      </p:sp>
    </p:spTree>
    <p:extLst>
      <p:ext uri="{BB962C8B-B14F-4D97-AF65-F5344CB8AC3E}">
        <p14:creationId xmlns:p14="http://schemas.microsoft.com/office/powerpoint/2010/main" val="143680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6</a:t>
            </a:fld>
            <a:endParaRPr lang="lt-LT"/>
          </a:p>
        </p:txBody>
      </p:sp>
    </p:spTree>
    <p:extLst>
      <p:ext uri="{BB962C8B-B14F-4D97-AF65-F5344CB8AC3E}">
        <p14:creationId xmlns:p14="http://schemas.microsoft.com/office/powerpoint/2010/main" val="321165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7</a:t>
            </a:fld>
            <a:endParaRPr lang="lt-LT"/>
          </a:p>
        </p:txBody>
      </p:sp>
    </p:spTree>
    <p:extLst>
      <p:ext uri="{BB962C8B-B14F-4D97-AF65-F5344CB8AC3E}">
        <p14:creationId xmlns:p14="http://schemas.microsoft.com/office/powerpoint/2010/main" val="390029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6DDFB-D3FD-486B-8A0C-0E0C2A37871E}" type="slidenum">
              <a:rPr lang="lt-LT" smtClean="0"/>
              <a:t>8</a:t>
            </a:fld>
            <a:endParaRPr lang="lt-LT"/>
          </a:p>
        </p:txBody>
      </p:sp>
    </p:spTree>
    <p:extLst>
      <p:ext uri="{BB962C8B-B14F-4D97-AF65-F5344CB8AC3E}">
        <p14:creationId xmlns:p14="http://schemas.microsoft.com/office/powerpoint/2010/main" val="116488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B4AE"/>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3B3F8CA-243D-4D38-B9C9-08AF5CA32F2C}"/>
              </a:ext>
            </a:extLst>
          </p:cNvPr>
          <p:cNvSpPr>
            <a:spLocks noGrp="1"/>
          </p:cNvSpPr>
          <p:nvPr>
            <p:ph type="ctrTitle"/>
          </p:nvPr>
        </p:nvSpPr>
        <p:spPr>
          <a:xfrm>
            <a:off x="381000" y="456055"/>
            <a:ext cx="10210800" cy="2327275"/>
          </a:xfrm>
        </p:spPr>
        <p:txBody>
          <a:bodyPr>
            <a:normAutofit fontScale="90000"/>
          </a:bodyPr>
          <a:lstStyle/>
          <a:p>
            <a:r>
              <a:rPr lang="lt-LT" sz="8800" spc="600" dirty="0">
                <a:solidFill>
                  <a:schemeClr val="tx2"/>
                </a:solidFill>
                <a:effectLst>
                  <a:outerShdw blurRad="38100" dist="38100" dir="2700000" algn="tl">
                    <a:srgbClr val="000000">
                      <a:alpha val="43137"/>
                    </a:srgbClr>
                  </a:outerShdw>
                </a:effectLst>
                <a:latin typeface="Aileron Regular Bold" panose="020B0604020202020204" charset="-70"/>
                <a:ea typeface="+mn-ea"/>
                <a:cs typeface="Arial" panose="020B0604020202020204" pitchFamily="34" charset="0"/>
              </a:rPr>
              <a:t>Saugus elgesys su vaistais</a:t>
            </a:r>
            <a:endParaRPr lang="lt-LT" dirty="0">
              <a:solidFill>
                <a:schemeClr val="tx2"/>
              </a:solidFill>
              <a:effectLst>
                <a:outerShdw blurRad="38100" dist="38100" dir="2700000" algn="tl">
                  <a:srgbClr val="000000">
                    <a:alpha val="43137"/>
                  </a:srgbClr>
                </a:outerShdw>
              </a:effectLst>
            </a:endParaRPr>
          </a:p>
        </p:txBody>
      </p:sp>
      <p:sp>
        <p:nvSpPr>
          <p:cNvPr id="3" name="Antrinis pavadinimas 2">
            <a:extLst>
              <a:ext uri="{FF2B5EF4-FFF2-40B4-BE49-F238E27FC236}">
                <a16:creationId xmlns:a16="http://schemas.microsoft.com/office/drawing/2014/main" xmlns="" id="{DD70C117-3841-4EDF-A27D-611B7FFCBBD1}"/>
              </a:ext>
            </a:extLst>
          </p:cNvPr>
          <p:cNvSpPr>
            <a:spLocks noGrp="1"/>
          </p:cNvSpPr>
          <p:nvPr>
            <p:ph type="subTitle" idx="1"/>
          </p:nvPr>
        </p:nvSpPr>
        <p:spPr>
          <a:xfrm>
            <a:off x="381000" y="8877300"/>
            <a:ext cx="13106400" cy="1219200"/>
          </a:xfrm>
        </p:spPr>
        <p:txBody>
          <a:bodyPr>
            <a:normAutofit fontScale="92500" lnSpcReduction="10000"/>
          </a:bodyPr>
          <a:lstStyle/>
          <a:p>
            <a:r>
              <a:rPr lang="en-US" sz="2400" spc="48" dirty="0">
                <a:solidFill>
                  <a:schemeClr val="tx2"/>
                </a:solidFill>
                <a:latin typeface="Aileron Regular Bold"/>
              </a:rPr>
              <a:t>VILNIAUS MIESTO SAVIVALDYBĖS  VISUOMENĖS SVEIKATOS BIURAS</a:t>
            </a:r>
            <a:endParaRPr lang="lt-LT" sz="2400" spc="48" dirty="0">
              <a:solidFill>
                <a:schemeClr val="tx2"/>
              </a:solidFill>
              <a:latin typeface="Aileron Regular Bold"/>
            </a:endParaRPr>
          </a:p>
          <a:p>
            <a:pPr algn="l"/>
            <a:r>
              <a:rPr lang="lt-LT" sz="2400" spc="48">
                <a:solidFill>
                  <a:schemeClr val="tx2"/>
                </a:solidFill>
                <a:latin typeface="Aileron Regular Bold"/>
              </a:rPr>
              <a:t>                                                                                                                                 VSPS </a:t>
            </a:r>
            <a:r>
              <a:rPr lang="lt-LT" sz="2400" spc="48" dirty="0">
                <a:solidFill>
                  <a:schemeClr val="tx2"/>
                </a:solidFill>
                <a:latin typeface="Aileron Regular Bold"/>
              </a:rPr>
              <a:t>Egita Baltrušaitienė</a:t>
            </a:r>
          </a:p>
          <a:p>
            <a:r>
              <a:rPr lang="lt-LT" sz="2400" spc="48" dirty="0">
                <a:solidFill>
                  <a:schemeClr val="tx2"/>
                </a:solidFill>
                <a:latin typeface="Aileron Regular Bold"/>
              </a:rPr>
              <a:t>                                                                                                                                             </a:t>
            </a:r>
            <a:endParaRPr lang="lt-LT" dirty="0">
              <a:solidFill>
                <a:schemeClr val="tx2"/>
              </a:solidFill>
            </a:endParaRPr>
          </a:p>
        </p:txBody>
      </p:sp>
      <p:pic>
        <p:nvPicPr>
          <p:cNvPr id="5" name="Picture 4">
            <a:extLst>
              <a:ext uri="{FF2B5EF4-FFF2-40B4-BE49-F238E27FC236}">
                <a16:creationId xmlns:a16="http://schemas.microsoft.com/office/drawing/2014/main" xmlns="" id="{21F744D3-7532-485B-BF7F-ED2AC4942D4B}"/>
              </a:ext>
            </a:extLst>
          </p:cNvPr>
          <p:cNvPicPr>
            <a:picLocks noChangeAspect="1"/>
          </p:cNvPicPr>
          <p:nvPr/>
        </p:nvPicPr>
        <p:blipFill>
          <a:blip r:embed="rId2"/>
          <a:stretch>
            <a:fillRect/>
          </a:stretch>
        </p:blipFill>
        <p:spPr>
          <a:xfrm>
            <a:off x="8305800" y="1709737"/>
            <a:ext cx="9156700" cy="6867525"/>
          </a:xfrm>
          <a:prstGeom prst="rect">
            <a:avLst/>
          </a:prstGeom>
        </p:spPr>
      </p:pic>
    </p:spTree>
    <p:extLst>
      <p:ext uri="{BB962C8B-B14F-4D97-AF65-F5344CB8AC3E}">
        <p14:creationId xmlns:p14="http://schemas.microsoft.com/office/powerpoint/2010/main" val="244463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01693"/>
            <a:ext cx="18288000" cy="1785307"/>
          </a:xfrm>
          <a:prstGeom prst="rect">
            <a:avLst/>
          </a:prstGeom>
          <a:solidFill>
            <a:srgbClr val="E7B4AE"/>
          </a:solidFill>
        </p:spPr>
      </p:sp>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457200" y="914161"/>
            <a:ext cx="13487400" cy="1143000"/>
          </a:xfrm>
        </p:spPr>
        <p:txBody>
          <a:bodyPr>
            <a:normAutofit/>
          </a:bodyPr>
          <a:lstStyle/>
          <a:p>
            <a:pPr algn="l"/>
            <a:r>
              <a:rPr lang="lt-LT" sz="6600" spc="600" dirty="0">
                <a:solidFill>
                  <a:schemeClr val="tx2"/>
                </a:solidFill>
                <a:latin typeface="Aileron Regular Bold" panose="020B0604020202020204" charset="-70"/>
                <a:ea typeface="+mn-ea"/>
                <a:cs typeface="Arial" panose="020B0604020202020204" pitchFamily="34" charset="0"/>
              </a:rPr>
              <a:t>Informacijos šaltiniai</a:t>
            </a:r>
          </a:p>
        </p:txBody>
      </p:sp>
      <p:sp>
        <p:nvSpPr>
          <p:cNvPr id="10" name="Turinio vietos rezervavimo ženklas 9">
            <a:extLst>
              <a:ext uri="{FF2B5EF4-FFF2-40B4-BE49-F238E27FC236}">
                <a16:creationId xmlns:a16="http://schemas.microsoft.com/office/drawing/2014/main" xmlns="" id="{8AB50C2D-03FD-4898-A966-A04D27FAECE1}"/>
              </a:ext>
            </a:extLst>
          </p:cNvPr>
          <p:cNvSpPr>
            <a:spLocks noGrp="1"/>
          </p:cNvSpPr>
          <p:nvPr>
            <p:ph idx="1"/>
          </p:nvPr>
        </p:nvSpPr>
        <p:spPr>
          <a:xfrm>
            <a:off x="457200" y="2696684"/>
            <a:ext cx="12877800" cy="4525963"/>
          </a:xfrm>
        </p:spPr>
        <p:txBody>
          <a:bodyPr/>
          <a:lstStyle/>
          <a:p>
            <a:r>
              <a:rPr lang="lt-LT" dirty="0"/>
              <a:t>Alkoholio</a:t>
            </a:r>
            <a:r>
              <a:rPr lang="en-US" dirty="0"/>
              <a:t>, </a:t>
            </a:r>
            <a:r>
              <a:rPr lang="lt-LT" dirty="0"/>
              <a:t>tabako</a:t>
            </a:r>
            <a:r>
              <a:rPr lang="en-US" dirty="0"/>
              <a:t> </a:t>
            </a:r>
            <a:r>
              <a:rPr lang="en-US" dirty="0" err="1"/>
              <a:t>ir</a:t>
            </a:r>
            <a:r>
              <a:rPr lang="en-US" dirty="0"/>
              <a:t> </a:t>
            </a:r>
            <a:r>
              <a:rPr lang="lt-LT" dirty="0"/>
              <a:t>kitų</a:t>
            </a:r>
            <a:r>
              <a:rPr lang="en-US" dirty="0"/>
              <a:t> </a:t>
            </a:r>
            <a:r>
              <a:rPr lang="lt-LT" dirty="0"/>
              <a:t>psichiką</a:t>
            </a:r>
            <a:r>
              <a:rPr lang="en-US" dirty="0"/>
              <a:t> </a:t>
            </a:r>
            <a:r>
              <a:rPr lang="lt-LT" dirty="0"/>
              <a:t>veikiančių</a:t>
            </a:r>
            <a:r>
              <a:rPr lang="en-US" dirty="0"/>
              <a:t> </a:t>
            </a:r>
            <a:r>
              <a:rPr lang="lt-LT" dirty="0"/>
              <a:t>medžiagų vartojimo prevencijos</a:t>
            </a:r>
            <a:r>
              <a:rPr lang="en-US" dirty="0"/>
              <a:t> </a:t>
            </a:r>
            <a:r>
              <a:rPr lang="lt-LT" dirty="0"/>
              <a:t>programos</a:t>
            </a:r>
            <a:r>
              <a:rPr lang="en-US" dirty="0"/>
              <a:t> </a:t>
            </a:r>
            <a:r>
              <a:rPr lang="lt-LT" dirty="0"/>
              <a:t>įgyvendinimo </a:t>
            </a:r>
            <a:r>
              <a:rPr lang="lt-LT" b="1" dirty="0"/>
              <a:t>rekomendacijos. </a:t>
            </a:r>
            <a:r>
              <a:rPr lang="lt-LT" dirty="0"/>
              <a:t>Ikimokyklinis</a:t>
            </a:r>
            <a:r>
              <a:rPr lang="en-US" dirty="0"/>
              <a:t> </a:t>
            </a:r>
            <a:r>
              <a:rPr lang="en-US" dirty="0" err="1"/>
              <a:t>ir</a:t>
            </a:r>
            <a:r>
              <a:rPr lang="en-US" dirty="0"/>
              <a:t> </a:t>
            </a:r>
            <a:r>
              <a:rPr lang="lt-LT" dirty="0"/>
              <a:t>priešmokyklinis</a:t>
            </a:r>
            <a:r>
              <a:rPr lang="en-US" dirty="0"/>
              <a:t> </a:t>
            </a:r>
            <a:r>
              <a:rPr lang="lt-LT" dirty="0"/>
              <a:t>ugdymas</a:t>
            </a:r>
            <a:r>
              <a:rPr lang="lt-LT" sz="2400" dirty="0">
                <a:solidFill>
                  <a:srgbClr val="5D6EB1"/>
                </a:solidFill>
              </a:rPr>
              <a:t> . (</a:t>
            </a:r>
            <a:r>
              <a:rPr lang="lt-LT" sz="2400" dirty="0"/>
              <a:t>Dr. O.Monkevičienė,D.Jakučiūnienė,G.Šeibokienė)</a:t>
            </a:r>
          </a:p>
          <a:p>
            <a:endParaRPr lang="en-US" dirty="0"/>
          </a:p>
          <a:p>
            <a:r>
              <a:rPr lang="lt-LT" dirty="0"/>
              <a:t>Vaikų piktnaudžiavimo vaistais prevencija ( </a:t>
            </a:r>
            <a:r>
              <a:rPr lang="lt-LT" sz="2800" dirty="0"/>
              <a:t>Narkotikų, tabako ir alkoholio kontrolės departamentas</a:t>
            </a:r>
            <a:r>
              <a:rPr lang="lt-LT" dirty="0"/>
              <a:t>) 	</a:t>
            </a:r>
          </a:p>
          <a:p>
            <a:pPr marL="0" indent="0">
              <a:buNone/>
            </a:pPr>
            <a:endParaRPr lang="lt-LT" sz="2400" spc="48" dirty="0">
              <a:solidFill>
                <a:srgbClr val="5D6EB1"/>
              </a:solidFill>
              <a:latin typeface="Aileron Regular Bold"/>
            </a:endParaRPr>
          </a:p>
        </p:txBody>
      </p:sp>
    </p:spTree>
    <p:extLst>
      <p:ext uri="{BB962C8B-B14F-4D97-AF65-F5344CB8AC3E}">
        <p14:creationId xmlns:p14="http://schemas.microsoft.com/office/powerpoint/2010/main" val="11502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39AD4-2840-4AF6-949E-2CD6C3F21640}"/>
              </a:ext>
            </a:extLst>
          </p:cNvPr>
          <p:cNvSpPr>
            <a:spLocks noGrp="1"/>
          </p:cNvSpPr>
          <p:nvPr>
            <p:ph type="title"/>
          </p:nvPr>
        </p:nvSpPr>
        <p:spPr>
          <a:xfrm>
            <a:off x="457200" y="274638"/>
            <a:ext cx="17221200" cy="2049462"/>
          </a:xfrm>
        </p:spPr>
        <p:txBody>
          <a:bodyPr>
            <a:normAutofit/>
          </a:bodyPr>
          <a:lstStyle/>
          <a:p>
            <a:r>
              <a:rPr lang="lt-LT" sz="7200" dirty="0">
                <a:solidFill>
                  <a:schemeClr val="tx2"/>
                </a:solidFill>
                <a:effectLst>
                  <a:outerShdw blurRad="38100" dist="38100" dir="2700000" algn="tl">
                    <a:srgbClr val="000000">
                      <a:alpha val="43137"/>
                    </a:srgbClr>
                  </a:outerShdw>
                </a:effectLst>
                <a:latin typeface="Aileron Regular Bold" panose="020B0604020202020204" charset="0"/>
              </a:rPr>
              <a:t>Įvadas </a:t>
            </a:r>
            <a:endParaRPr lang="en-US" sz="7200" dirty="0">
              <a:solidFill>
                <a:schemeClr val="tx2"/>
              </a:solidFill>
              <a:effectLst>
                <a:outerShdw blurRad="38100" dist="38100" dir="2700000" algn="tl">
                  <a:srgbClr val="000000">
                    <a:alpha val="43137"/>
                  </a:srgbClr>
                </a:outerShdw>
              </a:effectLst>
              <a:latin typeface="Aileron Regular Bold" panose="020B0604020202020204" charset="0"/>
            </a:endParaRPr>
          </a:p>
        </p:txBody>
      </p:sp>
      <p:sp>
        <p:nvSpPr>
          <p:cNvPr id="3" name="Content Placeholder 2">
            <a:extLst>
              <a:ext uri="{FF2B5EF4-FFF2-40B4-BE49-F238E27FC236}">
                <a16:creationId xmlns:a16="http://schemas.microsoft.com/office/drawing/2014/main" xmlns="" id="{932951FC-514A-47F8-B509-CF042BEB9FC0}"/>
              </a:ext>
            </a:extLst>
          </p:cNvPr>
          <p:cNvSpPr>
            <a:spLocks noGrp="1"/>
          </p:cNvSpPr>
          <p:nvPr>
            <p:ph idx="1"/>
          </p:nvPr>
        </p:nvSpPr>
        <p:spPr>
          <a:xfrm>
            <a:off x="457200" y="2019301"/>
            <a:ext cx="16840200" cy="6482392"/>
          </a:xfrm>
        </p:spPr>
        <p:txBody>
          <a:bodyPr>
            <a:normAutofit fontScale="92500" lnSpcReduction="10000"/>
          </a:bodyPr>
          <a:lstStyle/>
          <a:p>
            <a:pPr>
              <a:lnSpc>
                <a:spcPct val="150000"/>
              </a:lnSpc>
            </a:pPr>
            <a:r>
              <a:rPr lang="lt-LT" dirty="0"/>
              <a:t>Kalbėti su vaikais apie vaistus yra taip pat svarbu, kaip ir apie tabaką, alkoholį ar narkotikus. Tėvų įtaka vaikų priimamiems sprendimams yra labai didelė. Gilindami savo žinias ir skirdami laiko pokalbiui su vaikais apie piktnaudžiavimą vaistais, tėvai gali padėti vaikams priimti teisingus sprendimus ir puoselėti sveikatą. Dauguma mažų vaikų žino, kad vaistai ir vitaminai nekenkia sveikatai, todėl neretai ryžtasi juos išbandyti. Ikimokyklinio amžiaus vaikai patiklūs, todėl neabejodami paima bendraamžio ar suaugusiojo pasiūlytus vaistus. Žaisdami „gydytojus“, ne tik simboliškai vaizduoja vaistų gėrimą, bet ir iš tiesų praryja žirnelį ar tabletę. Tai atskleidžia, kad mūsų vaikai nežino vaistų vartojimo taisyklių. </a:t>
            </a:r>
          </a:p>
          <a:p>
            <a:pPr algn="just">
              <a:lnSpc>
                <a:spcPct val="170000"/>
              </a:lnSpc>
            </a:pPr>
            <a:r>
              <a:rPr lang="lt-LT" dirty="0"/>
              <a:t>Kalbėti apie vaistus rekomenduojama su vaikais nuo šešerių metų amžiaus, tačiau vaikai sulaukę 2 – 3 metų jau gali suvokti kas galima ir ko negalima.  </a:t>
            </a:r>
            <a:endParaRPr lang="lt-LT" sz="4000" dirty="0">
              <a:latin typeface="Aileron Regular Bold" panose="020B0604020202020204" charset="0"/>
            </a:endParaRPr>
          </a:p>
          <a:p>
            <a:pPr marL="0" indent="0">
              <a:buNone/>
            </a:pPr>
            <a:endParaRPr lang="en-US" dirty="0"/>
          </a:p>
        </p:txBody>
      </p:sp>
      <p:sp>
        <p:nvSpPr>
          <p:cNvPr id="4" name="AutoShape 2">
            <a:extLst>
              <a:ext uri="{FF2B5EF4-FFF2-40B4-BE49-F238E27FC236}">
                <a16:creationId xmlns:a16="http://schemas.microsoft.com/office/drawing/2014/main" xmlns="" id="{6A05808D-42ED-45AE-BDE2-82B0D3B7BB92}"/>
              </a:ext>
            </a:extLst>
          </p:cNvPr>
          <p:cNvSpPr/>
          <p:nvPr/>
        </p:nvSpPr>
        <p:spPr>
          <a:xfrm>
            <a:off x="0" y="8501693"/>
            <a:ext cx="18288000" cy="1785307"/>
          </a:xfrm>
          <a:prstGeom prst="rect">
            <a:avLst/>
          </a:prstGeom>
          <a:solidFill>
            <a:srgbClr val="E7B4AE"/>
          </a:solidFill>
        </p:spPr>
      </p:sp>
    </p:spTree>
    <p:extLst>
      <p:ext uri="{BB962C8B-B14F-4D97-AF65-F5344CB8AC3E}">
        <p14:creationId xmlns:p14="http://schemas.microsoft.com/office/powerpoint/2010/main" val="372819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01693"/>
            <a:ext cx="18288000" cy="1785307"/>
          </a:xfrm>
          <a:prstGeom prst="rect">
            <a:avLst/>
          </a:prstGeom>
          <a:solidFill>
            <a:srgbClr val="E7B4AE"/>
          </a:solidFill>
        </p:spPr>
      </p:sp>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685800" y="191677"/>
            <a:ext cx="16306800" cy="1593632"/>
          </a:xfrm>
        </p:spPr>
        <p:txBody>
          <a:bodyPr>
            <a:noAutofit/>
          </a:bodyPr>
          <a:lstStyle/>
          <a:p>
            <a:pPr algn="l"/>
            <a:r>
              <a:rPr lang="lt-LT" sz="5400" b="1" dirty="0">
                <a:solidFill>
                  <a:schemeClr val="tx2"/>
                </a:solidFill>
                <a:effectLst>
                  <a:outerShdw blurRad="38100" dist="38100" dir="2700000" algn="tl">
                    <a:srgbClr val="000000">
                      <a:alpha val="43137"/>
                    </a:srgbClr>
                  </a:outerShdw>
                </a:effectLst>
              </a:rPr>
              <a:t>Kalbant su vaikais apie vaistus reikėtų aptarti šiuos aspektus: </a:t>
            </a:r>
            <a:endParaRPr lang="lt-LT" sz="5400" b="1" spc="600" dirty="0">
              <a:solidFill>
                <a:schemeClr val="tx2"/>
              </a:solidFill>
              <a:effectLst>
                <a:outerShdw blurRad="38100" dist="38100" dir="2700000" algn="tl">
                  <a:srgbClr val="000000">
                    <a:alpha val="43137"/>
                  </a:srgbClr>
                </a:outerShdw>
              </a:effectLst>
              <a:latin typeface="Aileron Regular Bold" panose="020B0604020202020204" charset="-70"/>
              <a:ea typeface="+mn-ea"/>
              <a:cs typeface="Arial" panose="020B0604020202020204" pitchFamily="34" charset="0"/>
            </a:endParaRPr>
          </a:p>
        </p:txBody>
      </p:sp>
      <p:pic>
        <p:nvPicPr>
          <p:cNvPr id="3" name="Picture 2">
            <a:extLst>
              <a:ext uri="{FF2B5EF4-FFF2-40B4-BE49-F238E27FC236}">
                <a16:creationId xmlns:a16="http://schemas.microsoft.com/office/drawing/2014/main" xmlns="" id="{6B7E216C-A41E-4084-A88A-A597B440947E}"/>
              </a:ext>
            </a:extLst>
          </p:cNvPr>
          <p:cNvPicPr>
            <a:picLocks noChangeAspect="1"/>
          </p:cNvPicPr>
          <p:nvPr/>
        </p:nvPicPr>
        <p:blipFill rotWithShape="1">
          <a:blip r:embed="rId3"/>
          <a:srcRect l="11694" b="4872"/>
          <a:stretch/>
        </p:blipFill>
        <p:spPr>
          <a:xfrm>
            <a:off x="10126134" y="1920483"/>
            <a:ext cx="7613346" cy="5494278"/>
          </a:xfrm>
          <a:prstGeom prst="rect">
            <a:avLst/>
          </a:prstGeom>
        </p:spPr>
      </p:pic>
      <p:sp>
        <p:nvSpPr>
          <p:cNvPr id="5" name="Pavadinimas 8">
            <a:extLst>
              <a:ext uri="{FF2B5EF4-FFF2-40B4-BE49-F238E27FC236}">
                <a16:creationId xmlns:a16="http://schemas.microsoft.com/office/drawing/2014/main" xmlns="" id="{902F02A0-C015-42C6-9B62-E279A8C11741}"/>
              </a:ext>
            </a:extLst>
          </p:cNvPr>
          <p:cNvSpPr txBox="1">
            <a:spLocks/>
          </p:cNvSpPr>
          <p:nvPr/>
        </p:nvSpPr>
        <p:spPr>
          <a:xfrm>
            <a:off x="677333" y="2080696"/>
            <a:ext cx="9448800" cy="62632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lt-LT" sz="8800" spc="600" dirty="0">
              <a:solidFill>
                <a:srgbClr val="5D6EB1"/>
              </a:solidFill>
              <a:latin typeface="Aileron Regular Bold" panose="020B0604020202020204" charset="-70"/>
              <a:ea typeface="+mn-ea"/>
              <a:cs typeface="Arial" panose="020B0604020202020204" pitchFamily="34" charset="0"/>
            </a:endParaRPr>
          </a:p>
        </p:txBody>
      </p:sp>
      <p:sp>
        <p:nvSpPr>
          <p:cNvPr id="6" name="Pavadinimas 8">
            <a:extLst>
              <a:ext uri="{FF2B5EF4-FFF2-40B4-BE49-F238E27FC236}">
                <a16:creationId xmlns:a16="http://schemas.microsoft.com/office/drawing/2014/main" xmlns="" id="{B0E58B96-DDC3-4468-AD8B-DF4A67361823}"/>
              </a:ext>
            </a:extLst>
          </p:cNvPr>
          <p:cNvSpPr txBox="1">
            <a:spLocks/>
          </p:cNvSpPr>
          <p:nvPr/>
        </p:nvSpPr>
        <p:spPr>
          <a:xfrm>
            <a:off x="340342" y="2080695"/>
            <a:ext cx="9641858" cy="642099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i-FI" dirty="0"/>
              <a:t>kada vartojami vaistai, kad jie </a:t>
            </a:r>
            <a:r>
              <a:rPr lang="lt-LT" dirty="0"/>
              <a:t>yra </a:t>
            </a:r>
            <a:r>
              <a:rPr lang="fi-FI" dirty="0"/>
              <a:t>skirti gydyti ligas;</a:t>
            </a:r>
            <a:endParaRPr lang="lt-LT" dirty="0"/>
          </a:p>
          <a:p>
            <a:pPr marL="342900" indent="-342900" algn="l">
              <a:buFont typeface="Arial" panose="020B0604020202020204" pitchFamily="34" charset="0"/>
              <a:buChar char="•"/>
            </a:pPr>
            <a:r>
              <a:rPr lang="lt-LT" dirty="0"/>
              <a:t>galimus pavojus dėl neatsargaus vaistų vartojimo;</a:t>
            </a:r>
          </a:p>
          <a:p>
            <a:pPr marL="342900" indent="-342900" algn="l">
              <a:buFont typeface="Arial" panose="020B0604020202020204" pitchFamily="34" charset="0"/>
              <a:buChar char="•"/>
            </a:pPr>
            <a:r>
              <a:rPr lang="fi-FI" dirty="0"/>
              <a:t>jog vaistus galima vartoti tik tada, kai juos duoda medikai ar tėvai;</a:t>
            </a:r>
            <a:endParaRPr lang="lt-LT" dirty="0"/>
          </a:p>
          <a:p>
            <a:pPr marL="342900" indent="-342900" algn="l">
              <a:buFont typeface="Arial" panose="020B0604020202020204" pitchFamily="34" charset="0"/>
              <a:buChar char="•"/>
            </a:pPr>
            <a:r>
              <a:rPr lang="lt-LT" dirty="0"/>
              <a:t>į ką kreiptis blogai pasijutus, pastebėjus išmėtytus ar bendraamžių siūlomus medikamentus. </a:t>
            </a:r>
            <a:endParaRPr lang="lt-LT" sz="2800" spc="600" dirty="0">
              <a:solidFill>
                <a:srgbClr val="5D6EB1"/>
              </a:solidFill>
              <a:latin typeface="Aileron Regular Bold" panose="020B0604020202020204" charset="-7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467" y="6837389"/>
            <a:ext cx="5638800" cy="3462867"/>
          </a:xfrm>
          <a:prstGeom prst="rect">
            <a:avLst/>
          </a:prstGeom>
          <a:solidFill>
            <a:srgbClr val="E7B4AE"/>
          </a:solidFill>
        </p:spPr>
        <p:txBody>
          <a:bodyPr/>
          <a:lstStyle/>
          <a:p>
            <a:r>
              <a:rPr lang="lt-LT" sz="2800" dirty="0"/>
              <a:t>Apžiūrinėdami ir analizuodami paveikslėlius, vaikai susidarys nuomonę apie tai, kas padeda augti aktyviam, sveikam, stipriam ir</a:t>
            </a:r>
          </a:p>
          <a:p>
            <a:r>
              <a:rPr lang="lt-LT" sz="2800" dirty="0"/>
              <a:t>atitinkamai</a:t>
            </a:r>
            <a:r>
              <a:rPr lang="en-US" sz="2800" dirty="0"/>
              <a:t> </a:t>
            </a:r>
            <a:r>
              <a:rPr lang="lt-LT" sz="2800" dirty="0"/>
              <a:t>elgtis</a:t>
            </a:r>
            <a:r>
              <a:rPr lang="en-US" sz="2800" dirty="0"/>
              <a:t>.</a:t>
            </a:r>
          </a:p>
        </p:txBody>
      </p:sp>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457200" y="952500"/>
            <a:ext cx="4800600" cy="4876800"/>
          </a:xfrm>
        </p:spPr>
        <p:txBody>
          <a:bodyPr anchor="t">
            <a:normAutofit/>
          </a:bodyPr>
          <a:lstStyle/>
          <a:p>
            <a:pPr algn="l"/>
            <a:r>
              <a:rPr lang="lt-LT" sz="4000" spc="600" dirty="0">
                <a:solidFill>
                  <a:srgbClr val="5D6EB1"/>
                </a:solidFill>
                <a:latin typeface="Aileron Regular Bold" panose="020B0604020202020204" charset="-70"/>
                <a:ea typeface="+mn-ea"/>
                <a:cs typeface="Arial" panose="020B0604020202020204" pitchFamily="34" charset="0"/>
              </a:rPr>
              <a:t>Kartu su vaikais aptarkite paveikslėlius </a:t>
            </a:r>
            <a:br>
              <a:rPr lang="lt-LT" sz="4000" spc="600" dirty="0">
                <a:solidFill>
                  <a:srgbClr val="5D6EB1"/>
                </a:solidFill>
                <a:latin typeface="Aileron Regular Bold" panose="020B0604020202020204" charset="-70"/>
                <a:ea typeface="+mn-ea"/>
                <a:cs typeface="Arial" panose="020B0604020202020204" pitchFamily="34" charset="0"/>
              </a:rPr>
            </a:br>
            <a:r>
              <a:rPr lang="lt-LT" sz="4000" spc="600" dirty="0">
                <a:solidFill>
                  <a:srgbClr val="5D6EB1"/>
                </a:solidFill>
                <a:latin typeface="Aileron Regular Bold" panose="020B0604020202020204" charset="-70"/>
                <a:ea typeface="+mn-ea"/>
                <a:cs typeface="Arial" panose="020B0604020202020204" pitchFamily="34" charset="0"/>
              </a:rPr>
              <a:t>,,Sveika – Nesveika“ </a:t>
            </a:r>
          </a:p>
        </p:txBody>
      </p:sp>
      <p:pic>
        <p:nvPicPr>
          <p:cNvPr id="3" name="Picture 2">
            <a:extLst>
              <a:ext uri="{FF2B5EF4-FFF2-40B4-BE49-F238E27FC236}">
                <a16:creationId xmlns:a16="http://schemas.microsoft.com/office/drawing/2014/main" xmlns="" id="{266B671E-9435-4408-B615-41D4B486BAAA}"/>
              </a:ext>
            </a:extLst>
          </p:cNvPr>
          <p:cNvPicPr>
            <a:picLocks noChangeAspect="1"/>
          </p:cNvPicPr>
          <p:nvPr/>
        </p:nvPicPr>
        <p:blipFill>
          <a:blip r:embed="rId3"/>
          <a:stretch>
            <a:fillRect/>
          </a:stretch>
        </p:blipFill>
        <p:spPr>
          <a:xfrm>
            <a:off x="5638800" y="4233"/>
            <a:ext cx="12649200" cy="10296023"/>
          </a:xfrm>
          <a:prstGeom prst="rect">
            <a:avLst/>
          </a:prstGeom>
        </p:spPr>
      </p:pic>
    </p:spTree>
    <p:extLst>
      <p:ext uri="{BB962C8B-B14F-4D97-AF65-F5344CB8AC3E}">
        <p14:creationId xmlns:p14="http://schemas.microsoft.com/office/powerpoint/2010/main" val="101557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1383B-E63A-4FD8-ADFA-DA6C3AED7659}"/>
              </a:ext>
            </a:extLst>
          </p:cNvPr>
          <p:cNvSpPr>
            <a:spLocks noGrp="1"/>
          </p:cNvSpPr>
          <p:nvPr>
            <p:ph type="title"/>
          </p:nvPr>
        </p:nvSpPr>
        <p:spPr>
          <a:xfrm>
            <a:off x="457200" y="274637"/>
            <a:ext cx="16992600" cy="1135063"/>
          </a:xfrm>
        </p:spPr>
        <p:txBody>
          <a:bodyPr>
            <a:noAutofit/>
          </a:bodyPr>
          <a:lstStyle/>
          <a:p>
            <a:r>
              <a:rPr lang="lt-LT" sz="7200" dirty="0">
                <a:solidFill>
                  <a:schemeClr val="tx2"/>
                </a:solidFill>
                <a:latin typeface="Aileron Regular Bold" panose="020B0604020202020204" charset="0"/>
              </a:rPr>
              <a:t>Gera ir bloga savijauta</a:t>
            </a:r>
            <a:endParaRPr lang="en-US" sz="7200" dirty="0">
              <a:solidFill>
                <a:schemeClr val="tx2"/>
              </a:solidFill>
              <a:latin typeface="Aileron Regular Bold" panose="020B0604020202020204" charset="0"/>
            </a:endParaRPr>
          </a:p>
        </p:txBody>
      </p:sp>
      <p:sp>
        <p:nvSpPr>
          <p:cNvPr id="4" name="AutoShape 2">
            <a:extLst>
              <a:ext uri="{FF2B5EF4-FFF2-40B4-BE49-F238E27FC236}">
                <a16:creationId xmlns:a16="http://schemas.microsoft.com/office/drawing/2014/main" xmlns="" id="{B01AD789-5CA0-4CBB-9E63-EC9D52176B5F}"/>
              </a:ext>
            </a:extLst>
          </p:cNvPr>
          <p:cNvSpPr/>
          <p:nvPr/>
        </p:nvSpPr>
        <p:spPr>
          <a:xfrm>
            <a:off x="0" y="8839200"/>
            <a:ext cx="18288000" cy="1447800"/>
          </a:xfrm>
          <a:prstGeom prst="rect">
            <a:avLst/>
          </a:prstGeom>
          <a:solidFill>
            <a:srgbClr val="E7B4AE"/>
          </a:solidFill>
        </p:spPr>
        <p:txBody>
          <a:bodyPr/>
          <a:lstStyle/>
          <a:p>
            <a:r>
              <a:rPr lang="lt-LT" sz="2800" dirty="0"/>
              <a:t> Paskaitykit pasakėle ,, Meškiukas ir vaistai“</a:t>
            </a:r>
            <a:endParaRPr lang="en-US" sz="2800" dirty="0"/>
          </a:p>
        </p:txBody>
      </p:sp>
      <p:sp>
        <p:nvSpPr>
          <p:cNvPr id="5" name="Title 1">
            <a:extLst>
              <a:ext uri="{FF2B5EF4-FFF2-40B4-BE49-F238E27FC236}">
                <a16:creationId xmlns:a16="http://schemas.microsoft.com/office/drawing/2014/main" xmlns="" id="{B99CF12B-6A5C-42D9-B011-8904865BC020}"/>
              </a:ext>
            </a:extLst>
          </p:cNvPr>
          <p:cNvSpPr txBox="1">
            <a:spLocks/>
          </p:cNvSpPr>
          <p:nvPr/>
        </p:nvSpPr>
        <p:spPr>
          <a:xfrm>
            <a:off x="431800" y="1866900"/>
            <a:ext cx="8983133" cy="7391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lt-LT" sz="3200" dirty="0"/>
              <a:t>Siekiant užtikrinti sveiką vaiko augimą, labai svarbu padėti jam suprasti jo paties savijautą ir įpratinti pasisakyti suaugusiajam, kai pasijunta blogai</a:t>
            </a:r>
            <a:r>
              <a:rPr lang="en-US" sz="3200" dirty="0"/>
              <a:t>.</a:t>
            </a:r>
            <a:endParaRPr lang="lt-LT" sz="3200" dirty="0"/>
          </a:p>
          <a:p>
            <a:pPr marL="571500" indent="-571500" algn="l">
              <a:buFont typeface="Arial" panose="020B0604020202020204" pitchFamily="34" charset="0"/>
              <a:buChar char="•"/>
            </a:pPr>
            <a:r>
              <a:rPr lang="lt-LT" sz="3200" dirty="0"/>
              <a:t>Paklauskite vaikų, kaip jie jaučiasi, pabando žodžiais plačiau apibūdinti, iš ko jie sprendžia, jog jaučiasi gerai ar blogai, pasvarsto ir pakomentuoja, kodėl taip jaučiasi.</a:t>
            </a:r>
          </a:p>
          <a:p>
            <a:pPr marL="571500" indent="-571500" algn="l">
              <a:buFont typeface="Arial" panose="020B0604020202020204" pitchFamily="34" charset="0"/>
              <a:buChar char="•"/>
            </a:pPr>
            <a:r>
              <a:rPr lang="lt-LT" sz="3200" dirty="0"/>
              <a:t>Paprašykite vaikų prisiminti, kada jie jautėsi labai blogai, kokia buvo blogos savijautos priežastis ir kas padėjo pasijusti geriau.</a:t>
            </a:r>
          </a:p>
          <a:p>
            <a:pPr marL="571500" indent="-571500" algn="l">
              <a:buFont typeface="Arial" panose="020B0604020202020204" pitchFamily="34" charset="0"/>
              <a:buChar char="•"/>
            </a:pPr>
            <a:r>
              <a:rPr lang="lt-LT" sz="3200" dirty="0"/>
              <a:t>Paaiškinkite vaikams kaip jus</a:t>
            </a:r>
            <a:r>
              <a:rPr lang="en-US" sz="3200" dirty="0"/>
              <a:t> s</a:t>
            </a:r>
            <a:r>
              <a:rPr lang="lt-LT" sz="3200" dirty="0"/>
              <a:t>uprantate ir iš ko sužinote</a:t>
            </a:r>
            <a:r>
              <a:rPr lang="en-US" sz="3200" dirty="0"/>
              <a:t>, </a:t>
            </a:r>
            <a:r>
              <a:rPr lang="lt-LT" sz="3200" dirty="0"/>
              <a:t>kad</a:t>
            </a:r>
            <a:r>
              <a:rPr lang="en-US" sz="3200" dirty="0"/>
              <a:t>  </a:t>
            </a:r>
            <a:r>
              <a:rPr lang="lt-LT" sz="3200" dirty="0"/>
              <a:t>jaučiatės</a:t>
            </a:r>
            <a:r>
              <a:rPr lang="en-US" sz="3200" dirty="0"/>
              <a:t> </a:t>
            </a:r>
            <a:r>
              <a:rPr lang="lt-LT" sz="3200" dirty="0"/>
              <a:t>blogai</a:t>
            </a:r>
            <a:r>
              <a:rPr lang="en-US" sz="3200" dirty="0"/>
              <a:t> </a:t>
            </a:r>
            <a:r>
              <a:rPr lang="en-US" sz="3200" dirty="0" err="1"/>
              <a:t>ir</a:t>
            </a:r>
            <a:r>
              <a:rPr lang="en-US" sz="3200" dirty="0"/>
              <a:t> </a:t>
            </a:r>
            <a:r>
              <a:rPr lang="lt-LT" sz="3200" dirty="0"/>
              <a:t>kad</a:t>
            </a:r>
            <a:r>
              <a:rPr lang="en-US" sz="3200" dirty="0"/>
              <a:t> j</a:t>
            </a:r>
            <a:r>
              <a:rPr lang="lt-LT" sz="3200" dirty="0"/>
              <a:t>u</a:t>
            </a:r>
            <a:r>
              <a:rPr lang="en-US" sz="3200" dirty="0" err="1"/>
              <a:t>ms</a:t>
            </a:r>
            <a:r>
              <a:rPr lang="en-US" sz="3200" dirty="0"/>
              <a:t> </a:t>
            </a:r>
            <a:r>
              <a:rPr lang="lt-LT" sz="3200" dirty="0"/>
              <a:t>reikia</a:t>
            </a:r>
            <a:r>
              <a:rPr lang="en-US" sz="3200" dirty="0"/>
              <a:t> </a:t>
            </a:r>
            <a:r>
              <a:rPr lang="lt-LT" sz="3200" dirty="0"/>
              <a:t>pagalbos. </a:t>
            </a:r>
            <a:endParaRPr lang="en-US" sz="3200" dirty="0">
              <a:solidFill>
                <a:schemeClr val="tx2"/>
              </a:solidFill>
              <a:latin typeface="Aileron Regular Bold" panose="020B0604020202020204" charset="0"/>
            </a:endParaRPr>
          </a:p>
        </p:txBody>
      </p:sp>
      <p:pic>
        <p:nvPicPr>
          <p:cNvPr id="3" name="Picture 2">
            <a:extLst>
              <a:ext uri="{FF2B5EF4-FFF2-40B4-BE49-F238E27FC236}">
                <a16:creationId xmlns:a16="http://schemas.microsoft.com/office/drawing/2014/main" xmlns="" id="{AE296EC6-FC65-4350-8D66-99BC62394878}"/>
              </a:ext>
            </a:extLst>
          </p:cNvPr>
          <p:cNvPicPr>
            <a:picLocks noChangeAspect="1"/>
          </p:cNvPicPr>
          <p:nvPr/>
        </p:nvPicPr>
        <p:blipFill>
          <a:blip r:embed="rId3"/>
          <a:stretch>
            <a:fillRect/>
          </a:stretch>
        </p:blipFill>
        <p:spPr>
          <a:xfrm>
            <a:off x="9357360" y="1828800"/>
            <a:ext cx="8778240" cy="6591300"/>
          </a:xfrm>
          <a:prstGeom prst="rect">
            <a:avLst/>
          </a:prstGeom>
        </p:spPr>
      </p:pic>
    </p:spTree>
    <p:extLst>
      <p:ext uri="{BB962C8B-B14F-4D97-AF65-F5344CB8AC3E}">
        <p14:creationId xmlns:p14="http://schemas.microsoft.com/office/powerpoint/2010/main" val="87663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1383B-E63A-4FD8-ADFA-DA6C3AED7659}"/>
              </a:ext>
            </a:extLst>
          </p:cNvPr>
          <p:cNvSpPr>
            <a:spLocks noGrp="1"/>
          </p:cNvSpPr>
          <p:nvPr>
            <p:ph type="title"/>
          </p:nvPr>
        </p:nvSpPr>
        <p:spPr>
          <a:xfrm>
            <a:off x="457200" y="274637"/>
            <a:ext cx="16992600" cy="906463"/>
          </a:xfrm>
        </p:spPr>
        <p:txBody>
          <a:bodyPr>
            <a:noAutofit/>
          </a:bodyPr>
          <a:lstStyle/>
          <a:p>
            <a:r>
              <a:rPr lang="lt-LT" sz="6000" dirty="0">
                <a:solidFill>
                  <a:schemeClr val="tx2"/>
                </a:solidFill>
                <a:latin typeface="Aileron Regular Bold" panose="020B0604020202020204" charset="0"/>
              </a:rPr>
              <a:t>Meškiukas ir vaistai</a:t>
            </a:r>
            <a:endParaRPr lang="en-US" sz="6000" dirty="0">
              <a:solidFill>
                <a:schemeClr val="tx2"/>
              </a:solidFill>
              <a:latin typeface="Aileron Regular Bold" panose="020B0604020202020204" charset="0"/>
            </a:endParaRPr>
          </a:p>
        </p:txBody>
      </p:sp>
      <p:sp>
        <p:nvSpPr>
          <p:cNvPr id="4" name="AutoShape 2">
            <a:extLst>
              <a:ext uri="{FF2B5EF4-FFF2-40B4-BE49-F238E27FC236}">
                <a16:creationId xmlns:a16="http://schemas.microsoft.com/office/drawing/2014/main" xmlns="" id="{B01AD789-5CA0-4CBB-9E63-EC9D52176B5F}"/>
              </a:ext>
            </a:extLst>
          </p:cNvPr>
          <p:cNvSpPr/>
          <p:nvPr/>
        </p:nvSpPr>
        <p:spPr>
          <a:xfrm>
            <a:off x="0" y="9791700"/>
            <a:ext cx="18288000" cy="495300"/>
          </a:xfrm>
          <a:prstGeom prst="rect">
            <a:avLst/>
          </a:prstGeom>
          <a:solidFill>
            <a:srgbClr val="E7B4AE"/>
          </a:solidFill>
        </p:spPr>
        <p:txBody>
          <a:bodyPr/>
          <a:lstStyle/>
          <a:p>
            <a:r>
              <a:rPr lang="lt-LT" sz="2800" dirty="0"/>
              <a:t> </a:t>
            </a:r>
            <a:endParaRPr lang="en-US" sz="2800" dirty="0"/>
          </a:p>
        </p:txBody>
      </p:sp>
      <p:sp>
        <p:nvSpPr>
          <p:cNvPr id="5" name="Title 1">
            <a:extLst>
              <a:ext uri="{FF2B5EF4-FFF2-40B4-BE49-F238E27FC236}">
                <a16:creationId xmlns:a16="http://schemas.microsoft.com/office/drawing/2014/main" xmlns="" id="{B99CF12B-6A5C-42D9-B011-8904865BC020}"/>
              </a:ext>
            </a:extLst>
          </p:cNvPr>
          <p:cNvSpPr txBox="1">
            <a:spLocks/>
          </p:cNvSpPr>
          <p:nvPr/>
        </p:nvSpPr>
        <p:spPr>
          <a:xfrm>
            <a:off x="304800" y="1973262"/>
            <a:ext cx="17754600" cy="781843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t-BR" sz="2800" i="1" dirty="0"/>
              <a:t>Meškiukas ir vaistai (pagal L. Bulotaitę)</a:t>
            </a:r>
          </a:p>
          <a:p>
            <a:pPr algn="just"/>
            <a:r>
              <a:rPr lang="lt-LT" sz="2800" i="1" dirty="0"/>
              <a:t>Meškiukas Lepeškiukas buvo labai smalsus. Kai tik tėveliai išeidavo į darbą, jam patikdavo pasirausti sekcijos stalčiuose ir įvairiose spintelėse. Ten jis rasdavo visokiausių įdomių dalykėlių: paveikslėlių, dėželių, sagų, buteliukų, segtukų. </a:t>
            </a:r>
          </a:p>
          <a:p>
            <a:pPr algn="just"/>
            <a:r>
              <a:rPr lang="lt-LT" sz="2800" i="1" dirty="0"/>
              <a:t>Vieną dieną spintelėje jis rado mažą gražią dėžutę. Atidaręs ją pamatė spalvotus žirnelius. Lepeškiukas labai mėgo saldumynus. Kai tik jų gaudavo – iš karto visus suvalgydavo. Todėl mama kartais slėpdavo saldainius ir duodavo tik po vieną. Pamatęs dėžutėje spalvotus žirnelius Lepeškiukas nusprendė, kad tai irgi saldainiai, kuriuos mama nuo jo slėpė, kad visų nesuvalgytų. Meškiukas Lepeškiukas greitai prarijo vieną mėlyną žirnelį. “Hm.. </a:t>
            </a:r>
            <a:r>
              <a:rPr lang="en-US" sz="2800" i="1" dirty="0"/>
              <a:t>hm… – </a:t>
            </a:r>
            <a:r>
              <a:rPr lang="en-US" sz="2800" i="1" dirty="0" err="1"/>
              <a:t>pagalvojo</a:t>
            </a:r>
            <a:r>
              <a:rPr lang="en-US" sz="2800" i="1" dirty="0"/>
              <a:t> </a:t>
            </a:r>
            <a:r>
              <a:rPr lang="en-US" sz="2800" i="1" dirty="0" err="1"/>
              <a:t>jis</a:t>
            </a:r>
            <a:r>
              <a:rPr lang="en-US" sz="2800" i="1" dirty="0"/>
              <a:t>, – </a:t>
            </a:r>
            <a:r>
              <a:rPr lang="en-US" sz="2800" i="1" dirty="0" err="1"/>
              <a:t>šis</a:t>
            </a:r>
            <a:r>
              <a:rPr lang="en-US" sz="2800" i="1" dirty="0"/>
              <a:t> </a:t>
            </a:r>
            <a:r>
              <a:rPr lang="en-US" sz="2800" i="1" dirty="0" err="1"/>
              <a:t>saldainiukas</a:t>
            </a:r>
            <a:r>
              <a:rPr lang="en-US" sz="2800" i="1" dirty="0"/>
              <a:t> </a:t>
            </a:r>
            <a:r>
              <a:rPr lang="en-US" sz="2800" i="1" dirty="0" err="1"/>
              <a:t>neturi</a:t>
            </a:r>
            <a:r>
              <a:rPr lang="en-US" sz="2800" i="1" dirty="0"/>
              <a:t> </a:t>
            </a:r>
            <a:r>
              <a:rPr lang="en-US" sz="2800" i="1" dirty="0" err="1"/>
              <a:t>jokio</a:t>
            </a:r>
            <a:r>
              <a:rPr lang="en-US" sz="2800" i="1" dirty="0"/>
              <a:t> </a:t>
            </a:r>
            <a:r>
              <a:rPr lang="en-US" sz="2800" i="1" dirty="0" err="1"/>
              <a:t>skonio</a:t>
            </a:r>
            <a:r>
              <a:rPr lang="en-US" sz="2800" i="1" dirty="0"/>
              <a:t>. Gal </a:t>
            </a:r>
            <a:r>
              <a:rPr lang="en-US" sz="2800" i="1" dirty="0" err="1"/>
              <a:t>reikia</a:t>
            </a:r>
            <a:r>
              <a:rPr lang="en-US" sz="2800" i="1" dirty="0"/>
              <a:t> </a:t>
            </a:r>
            <a:r>
              <a:rPr lang="en-US" sz="2800" i="1" dirty="0" err="1"/>
              <a:t>suvalgyti</a:t>
            </a:r>
            <a:r>
              <a:rPr lang="en-US" sz="2800" i="1" dirty="0"/>
              <a:t> </a:t>
            </a:r>
            <a:r>
              <a:rPr lang="en-US" sz="2800" i="1" dirty="0" err="1"/>
              <a:t>dar</a:t>
            </a:r>
            <a:r>
              <a:rPr lang="en-US" sz="2800" i="1" dirty="0"/>
              <a:t> </a:t>
            </a:r>
            <a:r>
              <a:rPr lang="en-US" sz="2800" i="1" dirty="0" err="1"/>
              <a:t>kelis</a:t>
            </a:r>
            <a:r>
              <a:rPr lang="en-US" sz="2800" i="1" dirty="0"/>
              <a:t>….”. </a:t>
            </a:r>
            <a:r>
              <a:rPr lang="en-US" sz="2800" i="1" dirty="0" err="1"/>
              <a:t>Taip</a:t>
            </a:r>
            <a:r>
              <a:rPr lang="en-US" sz="2800" i="1" dirty="0"/>
              <a:t> </a:t>
            </a:r>
            <a:r>
              <a:rPr lang="en-US" sz="2800" i="1" dirty="0" err="1"/>
              <a:t>jis</a:t>
            </a:r>
            <a:r>
              <a:rPr lang="en-US" sz="2800" i="1" dirty="0"/>
              <a:t> </a:t>
            </a:r>
            <a:r>
              <a:rPr lang="en-US" sz="2800" i="1" dirty="0" err="1"/>
              <a:t>prarijo</a:t>
            </a:r>
            <a:r>
              <a:rPr lang="en-US" sz="2800" i="1" dirty="0"/>
              <a:t> </a:t>
            </a:r>
            <a:r>
              <a:rPr lang="en-US" sz="2800" i="1" dirty="0" err="1"/>
              <a:t>dar</a:t>
            </a:r>
            <a:r>
              <a:rPr lang="en-US" sz="2800" i="1" dirty="0"/>
              <a:t> </a:t>
            </a:r>
            <a:r>
              <a:rPr lang="en-US" sz="2800" i="1" dirty="0" err="1"/>
              <a:t>kelis</a:t>
            </a:r>
            <a:r>
              <a:rPr lang="en-US" sz="2800" i="1" dirty="0"/>
              <a:t> </a:t>
            </a:r>
            <a:r>
              <a:rPr lang="en-US" sz="2800" i="1" dirty="0" err="1"/>
              <a:t>spalvotus</a:t>
            </a:r>
            <a:r>
              <a:rPr lang="en-US" sz="2800" i="1" dirty="0"/>
              <a:t> </a:t>
            </a:r>
            <a:r>
              <a:rPr lang="en-US" sz="2800" i="1" dirty="0" err="1"/>
              <a:t>žirnelius</a:t>
            </a:r>
            <a:r>
              <a:rPr lang="en-US" sz="2800" i="1" dirty="0"/>
              <a:t>.</a:t>
            </a:r>
            <a:endParaRPr lang="lt-LT" sz="2800" i="1" dirty="0"/>
          </a:p>
          <a:p>
            <a:pPr algn="just"/>
            <a:r>
              <a:rPr lang="lt-LT" sz="2800" i="1" dirty="0"/>
              <a:t> Suvalgęs tuos žirnelius, Lepeškiukas nušlepsėjo į savo kambarį pažaisti. Tačiau greitai jam pradėjo skaudėti galvą, jį ėmė pykinti. Taigi, meškiukas Lepeškiukas apsinuodijo vaistais. Laimei, po kelių minučių sugrįžo meškiuko mamytė. Ji iš karto viską suprato pamačiusi atidarytą dėžutę ir pabirusius spalvotus žirnelių, o kitame kambaryje – vaitojantį Lepeškiuką. Mama greitai puolė prie telefono. </a:t>
            </a:r>
          </a:p>
          <a:p>
            <a:pPr algn="just"/>
            <a:r>
              <a:rPr lang="lt-LT" sz="2800" i="1" dirty="0"/>
              <a:t>Ji paskambino Greitajai pagalbai. Sužinoję, kas atsitiko meškiukui Lepeškiukui, gydytojai greitai sėdo į greitosios pagalbos automobilį ir atvyko </a:t>
            </a:r>
            <a:r>
              <a:rPr lang="en-US" sz="2800" i="1" dirty="0"/>
              <a:t>į jo </a:t>
            </a:r>
            <a:r>
              <a:rPr lang="en-US" sz="2800" i="1" dirty="0" err="1"/>
              <a:t>namus</a:t>
            </a:r>
            <a:r>
              <a:rPr lang="en-US" sz="2800" i="1" dirty="0"/>
              <a:t>.</a:t>
            </a:r>
            <a:r>
              <a:rPr lang="lt-LT" sz="2800" i="1" dirty="0"/>
              <a:t> Gydytojai greitai išvalė meškiuko Lepeškiuko skrandį. Po to jie apžiūrėjo dėžutę su spalvotais žirneliais ir pasakė, kad tai vaistai, kuriuos galima </a:t>
            </a:r>
            <a:r>
              <a:rPr lang="en-US" sz="2800" i="1" dirty="0" err="1"/>
              <a:t>gerti</a:t>
            </a:r>
            <a:r>
              <a:rPr lang="en-US" sz="2800" i="1" dirty="0"/>
              <a:t> </a:t>
            </a:r>
            <a:r>
              <a:rPr lang="en-US" sz="2800" i="1" dirty="0" err="1"/>
              <a:t>tik</a:t>
            </a:r>
            <a:r>
              <a:rPr lang="en-US" sz="2800" i="1" dirty="0"/>
              <a:t> </a:t>
            </a:r>
            <a:r>
              <a:rPr lang="en-US" sz="2800" i="1" dirty="0" err="1"/>
              <a:t>tada</a:t>
            </a:r>
            <a:r>
              <a:rPr lang="en-US" sz="2800" i="1" dirty="0"/>
              <a:t>, kai </a:t>
            </a:r>
            <a:r>
              <a:rPr lang="en-US" sz="2800" i="1" dirty="0" err="1"/>
              <a:t>žmogus</a:t>
            </a:r>
            <a:r>
              <a:rPr lang="en-US" sz="2800" i="1" dirty="0"/>
              <a:t> </a:t>
            </a:r>
            <a:r>
              <a:rPr lang="en-US" sz="2800" i="1" dirty="0" err="1"/>
              <a:t>serga</a:t>
            </a:r>
            <a:r>
              <a:rPr lang="en-US" sz="2800" i="1" dirty="0"/>
              <a:t>. </a:t>
            </a:r>
            <a:r>
              <a:rPr lang="en-US" sz="2800" i="1" dirty="0" err="1"/>
              <a:t>Ir</a:t>
            </a:r>
            <a:r>
              <a:rPr lang="en-US" sz="2800" i="1" dirty="0"/>
              <a:t> </a:t>
            </a:r>
            <a:r>
              <a:rPr lang="en-US" sz="2800" i="1" dirty="0" err="1"/>
              <a:t>tik</a:t>
            </a:r>
            <a:r>
              <a:rPr lang="en-US" sz="2800" i="1" dirty="0"/>
              <a:t> </a:t>
            </a:r>
            <a:r>
              <a:rPr lang="en-US" sz="2800" i="1" dirty="0" err="1"/>
              <a:t>tada</a:t>
            </a:r>
            <a:r>
              <a:rPr lang="en-US" sz="2800" i="1" dirty="0"/>
              <a:t>, kai </a:t>
            </a:r>
            <a:r>
              <a:rPr lang="en-US" sz="2800" i="1" dirty="0" err="1"/>
              <a:t>juos</a:t>
            </a:r>
            <a:r>
              <a:rPr lang="en-US" sz="2800" i="1" dirty="0"/>
              <a:t> </a:t>
            </a:r>
            <a:r>
              <a:rPr lang="en-US" sz="2800" i="1" dirty="0" err="1"/>
              <a:t>išrašo</a:t>
            </a:r>
            <a:r>
              <a:rPr lang="en-US" sz="2800" i="1" dirty="0"/>
              <a:t> </a:t>
            </a:r>
            <a:r>
              <a:rPr lang="en-US" sz="2800" i="1" dirty="0" err="1"/>
              <a:t>gydytojas</a:t>
            </a:r>
            <a:r>
              <a:rPr lang="en-US" sz="2800" i="1" dirty="0"/>
              <a:t>. </a:t>
            </a:r>
            <a:r>
              <a:rPr lang="en-US" sz="2800" i="1" dirty="0" err="1"/>
              <a:t>Jeigu</a:t>
            </a:r>
            <a:r>
              <a:rPr lang="en-US" sz="2800" i="1" dirty="0"/>
              <a:t> </a:t>
            </a:r>
            <a:r>
              <a:rPr lang="en-US" sz="2800" i="1" dirty="0" err="1"/>
              <a:t>juos</a:t>
            </a:r>
            <a:r>
              <a:rPr lang="en-US" sz="2800" i="1" dirty="0"/>
              <a:t> </a:t>
            </a:r>
            <a:r>
              <a:rPr lang="en-US" sz="2800" i="1" dirty="0" err="1"/>
              <a:t>geria</a:t>
            </a:r>
            <a:r>
              <a:rPr lang="en-US" sz="2800" i="1" dirty="0"/>
              <a:t> </a:t>
            </a:r>
            <a:r>
              <a:rPr lang="en-US" sz="2800" i="1" dirty="0" err="1"/>
              <a:t>sveikas</a:t>
            </a:r>
            <a:r>
              <a:rPr lang="en-US" sz="2800" i="1" dirty="0"/>
              <a:t> </a:t>
            </a:r>
            <a:r>
              <a:rPr lang="en-US" sz="2800" i="1" dirty="0" err="1"/>
              <a:t>žmogus</a:t>
            </a:r>
            <a:r>
              <a:rPr lang="en-US" sz="2800" i="1" dirty="0"/>
              <a:t>, </a:t>
            </a:r>
            <a:r>
              <a:rPr lang="en-US" sz="2800" i="1" dirty="0" err="1"/>
              <a:t>jis</a:t>
            </a:r>
            <a:r>
              <a:rPr lang="en-US" sz="2800" i="1" dirty="0"/>
              <a:t> </a:t>
            </a:r>
            <a:r>
              <a:rPr lang="en-US" sz="2800" i="1" dirty="0" err="1"/>
              <a:t>gali</a:t>
            </a:r>
            <a:r>
              <a:rPr lang="en-US" sz="2800" i="1" dirty="0"/>
              <a:t> </a:t>
            </a:r>
            <a:r>
              <a:rPr lang="en-US" sz="2800" i="1" dirty="0" err="1"/>
              <a:t>stipriai</a:t>
            </a:r>
            <a:r>
              <a:rPr lang="en-US" sz="2800" i="1" dirty="0"/>
              <a:t> </a:t>
            </a:r>
            <a:r>
              <a:rPr lang="en-US" sz="2800" i="1" dirty="0" err="1"/>
              <a:t>vaistais</a:t>
            </a:r>
            <a:r>
              <a:rPr lang="en-US" sz="2800" i="1" dirty="0"/>
              <a:t> </a:t>
            </a:r>
            <a:r>
              <a:rPr lang="en-US" sz="2800" i="1" dirty="0" err="1"/>
              <a:t>apsinuodyti</a:t>
            </a:r>
            <a:r>
              <a:rPr lang="en-US" sz="2800" i="1" dirty="0"/>
              <a:t>. </a:t>
            </a:r>
            <a:r>
              <a:rPr lang="en-US" sz="2800" i="1" dirty="0" err="1"/>
              <a:t>Ypač</a:t>
            </a:r>
            <a:r>
              <a:rPr lang="en-US" sz="2800" i="1" dirty="0"/>
              <a:t> </a:t>
            </a:r>
            <a:r>
              <a:rPr lang="en-US" sz="2800" i="1" dirty="0" err="1"/>
              <a:t>vaistai</a:t>
            </a:r>
            <a:r>
              <a:rPr lang="lt-LT" sz="2800" i="1" dirty="0"/>
              <a:t> </a:t>
            </a:r>
            <a:r>
              <a:rPr lang="en-US" sz="2800" i="1" dirty="0" err="1"/>
              <a:t>pavojingi</a:t>
            </a:r>
            <a:r>
              <a:rPr lang="en-US" sz="2800" i="1" dirty="0"/>
              <a:t> </a:t>
            </a:r>
            <a:r>
              <a:rPr lang="en-US" sz="2800" i="1" dirty="0" err="1"/>
              <a:t>vaikams</a:t>
            </a:r>
            <a:r>
              <a:rPr lang="en-US" sz="2800" i="1" dirty="0"/>
              <a:t>.</a:t>
            </a:r>
          </a:p>
          <a:p>
            <a:pPr algn="just"/>
            <a:r>
              <a:rPr lang="lt-LT" sz="2800" i="1" dirty="0"/>
              <a:t>Meškiukas Lepeškiukas pažadėjo mamai ir gydytojams, kad jis niekada pats nelies jokių vaistų. Gers tik tuos vaistus, kuriuos jam duos mama arba tėtis. Meškiukas Lepeškiukas suprato, kad vaistai ne tik gydo, bet gali ir labai pakenkti.</a:t>
            </a:r>
          </a:p>
          <a:p>
            <a:pPr algn="just"/>
            <a:endParaRPr lang="en-US" sz="2800" dirty="0">
              <a:solidFill>
                <a:schemeClr val="tx2"/>
              </a:solidFill>
              <a:latin typeface="Aileron Regular Bold" panose="020B0604020202020204" charset="0"/>
            </a:endParaRPr>
          </a:p>
        </p:txBody>
      </p:sp>
      <p:pic>
        <p:nvPicPr>
          <p:cNvPr id="6" name="Picture 5">
            <a:extLst>
              <a:ext uri="{FF2B5EF4-FFF2-40B4-BE49-F238E27FC236}">
                <a16:creationId xmlns:a16="http://schemas.microsoft.com/office/drawing/2014/main" xmlns="" id="{CA78379B-E323-4D2F-848B-B2E4D0761F97}"/>
              </a:ext>
            </a:extLst>
          </p:cNvPr>
          <p:cNvPicPr>
            <a:picLocks noChangeAspect="1"/>
          </p:cNvPicPr>
          <p:nvPr/>
        </p:nvPicPr>
        <p:blipFill>
          <a:blip r:embed="rId3"/>
          <a:stretch>
            <a:fillRect/>
          </a:stretch>
        </p:blipFill>
        <p:spPr>
          <a:xfrm>
            <a:off x="14074339" y="0"/>
            <a:ext cx="4018928" cy="1973263"/>
          </a:xfrm>
          <a:prstGeom prst="rect">
            <a:avLst/>
          </a:prstGeom>
        </p:spPr>
      </p:pic>
    </p:spTree>
    <p:extLst>
      <p:ext uri="{BB962C8B-B14F-4D97-AF65-F5344CB8AC3E}">
        <p14:creationId xmlns:p14="http://schemas.microsoft.com/office/powerpoint/2010/main" val="15388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01693"/>
            <a:ext cx="18288000" cy="1785307"/>
          </a:xfrm>
          <a:prstGeom prst="rect">
            <a:avLst/>
          </a:prstGeom>
          <a:solidFill>
            <a:srgbClr val="E7B4AE"/>
          </a:solidFill>
        </p:spPr>
      </p:sp>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1600200" y="647700"/>
            <a:ext cx="13487400" cy="1143000"/>
          </a:xfrm>
        </p:spPr>
        <p:txBody>
          <a:bodyPr>
            <a:normAutofit/>
          </a:bodyPr>
          <a:lstStyle/>
          <a:p>
            <a:r>
              <a:rPr lang="lt-LT" sz="6600" b="1" dirty="0">
                <a:solidFill>
                  <a:schemeClr val="tx2"/>
                </a:solidFill>
              </a:rPr>
              <a:t>Vaistų vartojimo taisyklės</a:t>
            </a:r>
            <a:endParaRPr lang="lt-LT" sz="6600" spc="600" dirty="0">
              <a:solidFill>
                <a:schemeClr val="tx2"/>
              </a:solidFill>
              <a:latin typeface="Aileron Regular Bold" panose="020B0604020202020204" charset="-70"/>
              <a:ea typeface="+mn-ea"/>
              <a:cs typeface="Arial" panose="020B0604020202020204" pitchFamily="34" charset="0"/>
            </a:endParaRPr>
          </a:p>
        </p:txBody>
      </p:sp>
      <p:sp>
        <p:nvSpPr>
          <p:cNvPr id="10" name="Turinio vietos rezervavimo ženklas 9">
            <a:extLst>
              <a:ext uri="{FF2B5EF4-FFF2-40B4-BE49-F238E27FC236}">
                <a16:creationId xmlns:a16="http://schemas.microsoft.com/office/drawing/2014/main" xmlns="" id="{8AB50C2D-03FD-4898-A966-A04D27FAECE1}"/>
              </a:ext>
            </a:extLst>
          </p:cNvPr>
          <p:cNvSpPr>
            <a:spLocks noGrp="1"/>
          </p:cNvSpPr>
          <p:nvPr>
            <p:ph idx="1"/>
          </p:nvPr>
        </p:nvSpPr>
        <p:spPr>
          <a:xfrm>
            <a:off x="533400" y="1790699"/>
            <a:ext cx="10210800" cy="6710993"/>
          </a:xfrm>
        </p:spPr>
        <p:txBody>
          <a:bodyPr>
            <a:normAutofit fontScale="85000" lnSpcReduction="20000"/>
          </a:bodyPr>
          <a:lstStyle/>
          <a:p>
            <a:pPr marL="0" indent="0">
              <a:buNone/>
            </a:pPr>
            <a:endParaRPr lang="en-US" dirty="0"/>
          </a:p>
          <a:p>
            <a:r>
              <a:rPr lang="fi-FI" sz="3800" dirty="0"/>
              <a:t>Vaistai – ne maistas ir ne gėrimas, tad sveikas žmogus jų nevartoja. </a:t>
            </a:r>
          </a:p>
          <a:p>
            <a:r>
              <a:rPr lang="lt-LT" sz="3800" dirty="0"/>
              <a:t>Vaistai turi gydomųjų galių, tačiau turi ir pašalinį neigiamą poveikį,  todėl vartojami tik susirgus. </a:t>
            </a:r>
          </a:p>
          <a:p>
            <a:r>
              <a:rPr lang="en-US" sz="3800" dirty="0" err="1"/>
              <a:t>Vaistai</a:t>
            </a:r>
            <a:r>
              <a:rPr lang="en-US" sz="3800" dirty="0"/>
              <a:t> </a:t>
            </a:r>
            <a:r>
              <a:rPr lang="en-US" sz="3800" dirty="0" err="1"/>
              <a:t>gali</a:t>
            </a:r>
            <a:r>
              <a:rPr lang="en-US" sz="3800" dirty="0"/>
              <a:t> </a:t>
            </a:r>
            <a:r>
              <a:rPr lang="en-US" sz="3800" dirty="0" err="1"/>
              <a:t>būti</a:t>
            </a:r>
            <a:r>
              <a:rPr lang="en-US" sz="3800" dirty="0"/>
              <a:t> </a:t>
            </a:r>
            <a:r>
              <a:rPr lang="en-US" sz="3800" dirty="0" err="1"/>
              <a:t>vartojami</a:t>
            </a:r>
            <a:r>
              <a:rPr lang="en-US" sz="3800" dirty="0"/>
              <a:t> </a:t>
            </a:r>
            <a:r>
              <a:rPr lang="en-US" sz="3800" dirty="0" err="1"/>
              <a:t>tik</a:t>
            </a:r>
            <a:r>
              <a:rPr lang="en-US" sz="3800" dirty="0"/>
              <a:t> </a:t>
            </a:r>
            <a:r>
              <a:rPr lang="en-US" sz="3800" dirty="0" err="1"/>
              <a:t>paskyrus</a:t>
            </a:r>
            <a:r>
              <a:rPr lang="en-US" sz="3800" dirty="0"/>
              <a:t> </a:t>
            </a:r>
            <a:r>
              <a:rPr lang="en-US" sz="3800" dirty="0" err="1"/>
              <a:t>gydytojui</a:t>
            </a:r>
            <a:r>
              <a:rPr lang="en-US" sz="3800" dirty="0"/>
              <a:t>; </a:t>
            </a:r>
            <a:r>
              <a:rPr lang="en-US" sz="3800" dirty="0" err="1"/>
              <a:t>jie</a:t>
            </a:r>
            <a:r>
              <a:rPr lang="en-US" sz="3800" dirty="0"/>
              <a:t> </a:t>
            </a:r>
            <a:r>
              <a:rPr lang="en-US" sz="3800" dirty="0" err="1"/>
              <a:t>skiriami</a:t>
            </a:r>
            <a:r>
              <a:rPr lang="en-US" sz="3800" dirty="0"/>
              <a:t> </a:t>
            </a:r>
            <a:r>
              <a:rPr lang="en-US" sz="3800" dirty="0" err="1"/>
              <a:t>labai</a:t>
            </a:r>
            <a:r>
              <a:rPr lang="en-US" sz="3800" dirty="0"/>
              <a:t> </a:t>
            </a:r>
            <a:r>
              <a:rPr lang="lt-LT" sz="3800" dirty="0"/>
              <a:t> individualiai ir niekas kitas neturėtų jų vartoti, gydytis pačiam – </a:t>
            </a:r>
            <a:r>
              <a:rPr lang="en-US" sz="3800" dirty="0" err="1"/>
              <a:t>žalinga</a:t>
            </a:r>
            <a:r>
              <a:rPr lang="en-US" sz="3800" dirty="0"/>
              <a:t>. </a:t>
            </a:r>
          </a:p>
          <a:p>
            <a:r>
              <a:rPr lang="lt-LT" sz="3800" dirty="0"/>
              <a:t>Reikia gerti tik tiek vaistų, kiek nurodė gydytojas. </a:t>
            </a:r>
          </a:p>
          <a:p>
            <a:r>
              <a:rPr lang="lt-LT" sz="3800" dirty="0"/>
              <a:t>Vaikai neturėtų vartoti jokių vaistų be suaugusiųjų priežiūros ir leidimo, galima gerti tik tuos vaistus, kuriuos duoda mama, tėtis </a:t>
            </a:r>
            <a:r>
              <a:rPr lang="en-US" sz="3800" dirty="0" err="1"/>
              <a:t>arba</a:t>
            </a:r>
            <a:r>
              <a:rPr lang="en-US" sz="3800" dirty="0"/>
              <a:t> </a:t>
            </a:r>
            <a:r>
              <a:rPr lang="en-US" sz="3800" dirty="0" err="1"/>
              <a:t>gydytojas</a:t>
            </a:r>
            <a:r>
              <a:rPr lang="en-US" sz="3800" dirty="0"/>
              <a:t>. </a:t>
            </a:r>
          </a:p>
          <a:p>
            <a:r>
              <a:rPr lang="lt-LT" sz="3800" dirty="0"/>
              <a:t>Reikia atsisakyti draugų ir nepažįstamų vaikų bei suaugusiųjų  siūlomų vaistų. </a:t>
            </a:r>
          </a:p>
          <a:p>
            <a:pPr marL="0" indent="0">
              <a:buNone/>
            </a:pPr>
            <a:endParaRPr lang="lt-LT" sz="2400" spc="48" dirty="0">
              <a:solidFill>
                <a:srgbClr val="5D6EB1"/>
              </a:solidFill>
              <a:latin typeface="Aileron Regular Bold"/>
            </a:endParaRPr>
          </a:p>
        </p:txBody>
      </p:sp>
      <p:pic>
        <p:nvPicPr>
          <p:cNvPr id="3" name="Picture 2">
            <a:extLst>
              <a:ext uri="{FF2B5EF4-FFF2-40B4-BE49-F238E27FC236}">
                <a16:creationId xmlns:a16="http://schemas.microsoft.com/office/drawing/2014/main" xmlns="" id="{0ACF6BE0-6588-4CFB-AD0D-57110A37846C}"/>
              </a:ext>
            </a:extLst>
          </p:cNvPr>
          <p:cNvPicPr>
            <a:picLocks noChangeAspect="1"/>
          </p:cNvPicPr>
          <p:nvPr/>
        </p:nvPicPr>
        <p:blipFill>
          <a:blip r:embed="rId3"/>
          <a:stretch>
            <a:fillRect/>
          </a:stretch>
        </p:blipFill>
        <p:spPr>
          <a:xfrm>
            <a:off x="10535495" y="2247900"/>
            <a:ext cx="7680761" cy="5410200"/>
          </a:xfrm>
          <a:prstGeom prst="rect">
            <a:avLst/>
          </a:prstGeom>
        </p:spPr>
      </p:pic>
    </p:spTree>
    <p:extLst>
      <p:ext uri="{BB962C8B-B14F-4D97-AF65-F5344CB8AC3E}">
        <p14:creationId xmlns:p14="http://schemas.microsoft.com/office/powerpoint/2010/main" val="271972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077200" y="9144000"/>
            <a:ext cx="10210800" cy="1143000"/>
          </a:xfrm>
          <a:prstGeom prst="rect">
            <a:avLst/>
          </a:prstGeom>
          <a:solidFill>
            <a:srgbClr val="E7B4AE"/>
          </a:solidFill>
        </p:spPr>
      </p:sp>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2209800" y="274638"/>
            <a:ext cx="13487400" cy="982662"/>
          </a:xfrm>
        </p:spPr>
        <p:txBody>
          <a:bodyPr>
            <a:normAutofit fontScale="90000"/>
          </a:bodyPr>
          <a:lstStyle/>
          <a:p>
            <a:r>
              <a:rPr lang="lt-LT" sz="6600" b="1" dirty="0">
                <a:solidFill>
                  <a:schemeClr val="tx2"/>
                </a:solidFill>
              </a:rPr>
              <a:t>Vaistų laikymo namuose taisyklės</a:t>
            </a:r>
            <a:endParaRPr lang="lt-LT" sz="6600" spc="600" dirty="0">
              <a:solidFill>
                <a:schemeClr val="tx2"/>
              </a:solidFill>
              <a:latin typeface="Aileron Regular Bold" panose="020B0604020202020204" charset="-70"/>
              <a:ea typeface="+mn-ea"/>
              <a:cs typeface="Arial" panose="020B0604020202020204" pitchFamily="34" charset="0"/>
            </a:endParaRPr>
          </a:p>
        </p:txBody>
      </p:sp>
      <p:sp>
        <p:nvSpPr>
          <p:cNvPr id="10" name="Turinio vietos rezervavimo ženklas 9">
            <a:extLst>
              <a:ext uri="{FF2B5EF4-FFF2-40B4-BE49-F238E27FC236}">
                <a16:creationId xmlns:a16="http://schemas.microsoft.com/office/drawing/2014/main" xmlns="" id="{8AB50C2D-03FD-4898-A966-A04D27FAECE1}"/>
              </a:ext>
            </a:extLst>
          </p:cNvPr>
          <p:cNvSpPr>
            <a:spLocks noGrp="1"/>
          </p:cNvSpPr>
          <p:nvPr>
            <p:ph idx="1"/>
          </p:nvPr>
        </p:nvSpPr>
        <p:spPr>
          <a:xfrm>
            <a:off x="457200" y="1785307"/>
            <a:ext cx="7620000" cy="3967793"/>
          </a:xfrm>
        </p:spPr>
        <p:txBody>
          <a:bodyPr>
            <a:normAutofit fontScale="92500" lnSpcReduction="10000"/>
          </a:bodyPr>
          <a:lstStyle/>
          <a:p>
            <a:pPr marL="0" indent="0" algn="just">
              <a:buNone/>
            </a:pPr>
            <a:r>
              <a:rPr lang="lt-LT" dirty="0"/>
              <a:t>Dauguma suaugusiųjų pamiršta pagrindines vaistų laikymo taisykles. Daugelyje namų vaistų galima rasti virtuvės, prieškambario ar vonios kambario spintelėse, ant tualetinio stalelio, rankinėse ar kišenėse. Vaistai vaikui lengvai prieinami ir jis gali užsimanyti jų paragauti, be to, formuojasi vaiko supratimas, kad tai – būtinas namuose ir buityje daiktas, kaip pavyzdžiui, dantų šepetėlis, ar nosinė.</a:t>
            </a:r>
            <a:endParaRPr lang="lt-LT" sz="2400" spc="48" dirty="0">
              <a:solidFill>
                <a:srgbClr val="5D6EB1"/>
              </a:solidFill>
              <a:latin typeface="Aileron Regular Bold"/>
            </a:endParaRPr>
          </a:p>
        </p:txBody>
      </p:sp>
      <p:sp>
        <p:nvSpPr>
          <p:cNvPr id="3" name="Rectangle 2">
            <a:extLst>
              <a:ext uri="{FF2B5EF4-FFF2-40B4-BE49-F238E27FC236}">
                <a16:creationId xmlns:a16="http://schemas.microsoft.com/office/drawing/2014/main" xmlns="" id="{3EC91C57-080F-43AE-A418-C5BE5E620CA0}"/>
              </a:ext>
            </a:extLst>
          </p:cNvPr>
          <p:cNvSpPr/>
          <p:nvPr/>
        </p:nvSpPr>
        <p:spPr>
          <a:xfrm>
            <a:off x="8991600" y="1485900"/>
            <a:ext cx="8839200" cy="6494085"/>
          </a:xfrm>
          <a:prstGeom prst="rect">
            <a:avLst/>
          </a:prstGeom>
        </p:spPr>
        <p:txBody>
          <a:bodyPr wrap="square">
            <a:spAutoFit/>
          </a:bodyPr>
          <a:lstStyle/>
          <a:p>
            <a:pPr algn="just"/>
            <a:r>
              <a:rPr lang="lt-LT" sz="3200" b="1" u="sng" dirty="0">
                <a:solidFill>
                  <a:schemeClr val="tx2"/>
                </a:solidFill>
              </a:rPr>
              <a:t>Pagrindinės vaistų laikymo namuose taisyklės: </a:t>
            </a:r>
          </a:p>
          <a:p>
            <a:pPr marL="457200" indent="-457200" algn="just">
              <a:buFont typeface="Arial" panose="020B0604020202020204" pitchFamily="34" charset="0"/>
              <a:buChar char="•"/>
            </a:pPr>
            <a:r>
              <a:rPr lang="fi-FI" sz="3200" dirty="0">
                <a:solidFill>
                  <a:srgbClr val="000000"/>
                </a:solidFill>
              </a:rPr>
              <a:t>Vaistai turi būti laikomi vaistinėlėse. </a:t>
            </a:r>
          </a:p>
          <a:p>
            <a:pPr marL="457200" indent="-457200" algn="just">
              <a:buFont typeface="Arial" panose="020B0604020202020204" pitchFamily="34" charset="0"/>
              <a:buChar char="•"/>
            </a:pPr>
            <a:r>
              <a:rPr lang="fi-FI" sz="3200" dirty="0">
                <a:solidFill>
                  <a:srgbClr val="000000"/>
                </a:solidFill>
              </a:rPr>
              <a:t>Vaistinėlės turi būti rakinamos (deja, vaikui </a:t>
            </a:r>
          </a:p>
          <a:p>
            <a:pPr algn="just"/>
            <a:r>
              <a:rPr lang="lt-LT" sz="3200" dirty="0">
                <a:solidFill>
                  <a:srgbClr val="000000"/>
                </a:solidFill>
              </a:rPr>
              <a:t>     „neprieinamų“ vietų namuose beveik nėra). </a:t>
            </a:r>
          </a:p>
          <a:p>
            <a:pPr marL="457200" indent="-457200" algn="just">
              <a:buFont typeface="Arial" panose="020B0604020202020204" pitchFamily="34" charset="0"/>
              <a:buChar char="•"/>
            </a:pPr>
            <a:r>
              <a:rPr lang="lt-LT" sz="3200" dirty="0">
                <a:solidFill>
                  <a:srgbClr val="000000"/>
                </a:solidFill>
              </a:rPr>
              <a:t>Visuomet </a:t>
            </a:r>
            <a:r>
              <a:rPr lang="lt-LT" sz="3200" dirty="0">
                <a:solidFill>
                  <a:srgbClr val="000000"/>
                </a:solidFill>
                <a:cs typeface="Calibri" panose="020F0502020204030204" pitchFamily="34" charset="0"/>
              </a:rPr>
              <a:t>žinokite</a:t>
            </a:r>
            <a:r>
              <a:rPr lang="lt-LT" sz="3200" dirty="0">
                <a:solidFill>
                  <a:srgbClr val="000000"/>
                </a:solidFill>
              </a:rPr>
              <a:t>, kokių vaistų turite namuose, galite susirašyti jų pavadinimus ir kiekius. Pasvarstykite, ar vaikas galėtų piktnaudžiauti kuriais nors vaistais. </a:t>
            </a:r>
          </a:p>
          <a:p>
            <a:pPr marL="457200" indent="-457200" algn="just">
              <a:buFont typeface="Arial" panose="020B0604020202020204" pitchFamily="34" charset="0"/>
              <a:buChar char="•"/>
            </a:pPr>
            <a:r>
              <a:rPr lang="lt-LT" sz="3200" dirty="0">
                <a:solidFill>
                  <a:srgbClr val="000000"/>
                </a:solidFill>
              </a:rPr>
              <a:t>Venkite receptinių vaistų atsargų kaupimo. Nereikia laikyti namuose nebereikalingų vaistų likučių (užsilikusių pakuotėje 2–3 tablečių ar žirnelių). Nedelsiant ir tinkamai sunaikinkite nebevartojamus ar pasibaigusio galiojimo vaistus. </a:t>
            </a:r>
          </a:p>
        </p:txBody>
      </p:sp>
      <p:pic>
        <p:nvPicPr>
          <p:cNvPr id="4" name="Picture 3">
            <a:extLst>
              <a:ext uri="{FF2B5EF4-FFF2-40B4-BE49-F238E27FC236}">
                <a16:creationId xmlns:a16="http://schemas.microsoft.com/office/drawing/2014/main" xmlns="" id="{7AB7537F-A09A-4B0A-8ADA-E394E269D0ED}"/>
              </a:ext>
            </a:extLst>
          </p:cNvPr>
          <p:cNvPicPr>
            <a:picLocks noChangeAspect="1"/>
          </p:cNvPicPr>
          <p:nvPr/>
        </p:nvPicPr>
        <p:blipFill rotWithShape="1">
          <a:blip r:embed="rId3"/>
          <a:srcRect t="6540" r="3261"/>
          <a:stretch/>
        </p:blipFill>
        <p:spPr>
          <a:xfrm>
            <a:off x="457200" y="5530716"/>
            <a:ext cx="7620000" cy="4756284"/>
          </a:xfrm>
          <a:prstGeom prst="rect">
            <a:avLst/>
          </a:prstGeom>
        </p:spPr>
      </p:pic>
    </p:spTree>
    <p:extLst>
      <p:ext uri="{BB962C8B-B14F-4D97-AF65-F5344CB8AC3E}">
        <p14:creationId xmlns:p14="http://schemas.microsoft.com/office/powerpoint/2010/main" val="198508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xmlns="" id="{92D5BBA7-FC9D-465E-A200-33C150DC044A}"/>
              </a:ext>
            </a:extLst>
          </p:cNvPr>
          <p:cNvSpPr>
            <a:spLocks noGrp="1"/>
          </p:cNvSpPr>
          <p:nvPr>
            <p:ph type="title"/>
          </p:nvPr>
        </p:nvSpPr>
        <p:spPr>
          <a:xfrm>
            <a:off x="533400" y="130336"/>
            <a:ext cx="13487400" cy="2277584"/>
          </a:xfrm>
        </p:spPr>
        <p:txBody>
          <a:bodyPr>
            <a:noAutofit/>
          </a:bodyPr>
          <a:lstStyle/>
          <a:p>
            <a:pPr algn="l"/>
            <a:r>
              <a:rPr lang="pt-BR" sz="6600" b="1" dirty="0">
                <a:solidFill>
                  <a:schemeClr val="tx2"/>
                </a:solidFill>
                <a:effectLst>
                  <a:outerShdw blurRad="38100" dist="38100" dir="2700000" algn="tl">
                    <a:srgbClr val="000000">
                      <a:alpha val="43137"/>
                    </a:srgbClr>
                  </a:outerShdw>
                </a:effectLst>
              </a:rPr>
              <a:t>Linkiu visiems geros savijautos ir geros nuotaikos.</a:t>
            </a:r>
            <a:endParaRPr lang="lt-LT" sz="6600" b="1" spc="600" dirty="0">
              <a:solidFill>
                <a:schemeClr val="tx2"/>
              </a:solidFill>
              <a:effectLst>
                <a:outerShdw blurRad="38100" dist="38100" dir="2700000" algn="tl">
                  <a:srgbClr val="000000">
                    <a:alpha val="43137"/>
                  </a:srgbClr>
                </a:outerShdw>
              </a:effectLst>
              <a:latin typeface="Aileron Regular Bold" panose="020B0604020202020204" charset="-70"/>
              <a:ea typeface="+mn-ea"/>
              <a:cs typeface="Arial" panose="020B0604020202020204" pitchFamily="34" charset="0"/>
            </a:endParaRPr>
          </a:p>
        </p:txBody>
      </p:sp>
      <p:pic>
        <p:nvPicPr>
          <p:cNvPr id="1026" name="Picture 2" descr="10 geros nuotaikos patarimų - Atsiliepimai, naujienos, informacija ...">
            <a:extLst>
              <a:ext uri="{FF2B5EF4-FFF2-40B4-BE49-F238E27FC236}">
                <a16:creationId xmlns:a16="http://schemas.microsoft.com/office/drawing/2014/main" xmlns="" id="{A5342876-88B7-47E5-8EC4-15B365AFB3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57586"/>
            <a:ext cx="18288000" cy="792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4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1083</TotalTime>
  <Words>998</Words>
  <Application>Microsoft Office PowerPoint</Application>
  <PresentationFormat>Pasirinktinai</PresentationFormat>
  <Paragraphs>56</Paragraphs>
  <Slides>10</Slides>
  <Notes>6</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10</vt:i4>
      </vt:variant>
    </vt:vector>
  </HeadingPairs>
  <TitlesOfParts>
    <vt:vector size="14" baseType="lpstr">
      <vt:lpstr>Arial</vt:lpstr>
      <vt:lpstr>Calibri</vt:lpstr>
      <vt:lpstr>Aileron Regular Bold</vt:lpstr>
      <vt:lpstr>Office Theme</vt:lpstr>
      <vt:lpstr>Saugus elgesys su vaistais</vt:lpstr>
      <vt:lpstr>Įvadas </vt:lpstr>
      <vt:lpstr>Kalbant su vaikais apie vaistus reikėtų aptarti šiuos aspektus: </vt:lpstr>
      <vt:lpstr>Kartu su vaikais aptarkite paveikslėlius  ,,Sveika – Nesveika“ </vt:lpstr>
      <vt:lpstr>Gera ir bloga savijauta</vt:lpstr>
      <vt:lpstr>Meškiukas ir vaistai</vt:lpstr>
      <vt:lpstr>Vaistų vartojimo taisyklės</vt:lpstr>
      <vt:lpstr>Vaistų laikymo namuose taisyklės</vt:lpstr>
      <vt:lpstr>Linkiu visiems geros savijautos ir geros nuotaikos.</vt:lpstr>
      <vt:lpstr>Informacijos šaltiniai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Pasaulinė vandens diena</dc:title>
  <dc:creator>Specialistas</dc:creator>
  <cp:lastModifiedBy>Kompiuteris</cp:lastModifiedBy>
  <cp:revision>49</cp:revision>
  <dcterms:created xsi:type="dcterms:W3CDTF">2006-08-16T00:00:00Z</dcterms:created>
  <dcterms:modified xsi:type="dcterms:W3CDTF">2020-06-09T05:16:12Z</dcterms:modified>
  <dc:identifier>DAD1v9qqSMU</dc:identifier>
</cp:coreProperties>
</file>